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28" r:id="rId3"/>
    <p:sldId id="257" r:id="rId4"/>
    <p:sldId id="259" r:id="rId5"/>
    <p:sldId id="262" r:id="rId6"/>
    <p:sldId id="276" r:id="rId7"/>
    <p:sldId id="283" r:id="rId8"/>
    <p:sldId id="284" r:id="rId9"/>
    <p:sldId id="285" r:id="rId10"/>
    <p:sldId id="294" r:id="rId11"/>
    <p:sldId id="296" r:id="rId12"/>
    <p:sldId id="297" r:id="rId13"/>
    <p:sldId id="298" r:id="rId14"/>
    <p:sldId id="299" r:id="rId15"/>
    <p:sldId id="300" r:id="rId16"/>
    <p:sldId id="301" r:id="rId17"/>
    <p:sldId id="289" r:id="rId18"/>
    <p:sldId id="304" r:id="rId19"/>
    <p:sldId id="303" r:id="rId20"/>
    <p:sldId id="288" r:id="rId21"/>
    <p:sldId id="305" r:id="rId22"/>
    <p:sldId id="306" r:id="rId23"/>
    <p:sldId id="307" r:id="rId24"/>
    <p:sldId id="308" r:id="rId25"/>
    <p:sldId id="309" r:id="rId26"/>
    <p:sldId id="311" r:id="rId27"/>
    <p:sldId id="310" r:id="rId28"/>
    <p:sldId id="312" r:id="rId29"/>
    <p:sldId id="313" r:id="rId30"/>
    <p:sldId id="314" r:id="rId31"/>
    <p:sldId id="287" r:id="rId32"/>
    <p:sldId id="315" r:id="rId33"/>
    <p:sldId id="286" r:id="rId34"/>
    <p:sldId id="317" r:id="rId35"/>
    <p:sldId id="318" r:id="rId36"/>
    <p:sldId id="290" r:id="rId37"/>
    <p:sldId id="321" r:id="rId38"/>
    <p:sldId id="323" r:id="rId39"/>
    <p:sldId id="322" r:id="rId40"/>
    <p:sldId id="291" r:id="rId41"/>
    <p:sldId id="324" r:id="rId42"/>
    <p:sldId id="325" r:id="rId43"/>
    <p:sldId id="292" r:id="rId44"/>
    <p:sldId id="327" r:id="rId45"/>
    <p:sldId id="326" r:id="rId46"/>
    <p:sldId id="320" r:id="rId47"/>
    <p:sldId id="293" r:id="rId4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37A98"/>
    <a:srgbClr val="EC7D3F"/>
    <a:srgbClr val="4D73C4"/>
    <a:srgbClr val="B779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68" d="100"/>
          <a:sy n="68" d="100"/>
        </p:scale>
        <p:origin x="9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373E2-C27D-40CB-ACAD-CA2BE78EE57D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042B2-CA93-481E-8A06-6DED2F282F7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777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4479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872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1755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2684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36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36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1325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5529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2603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4017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90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849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5684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42B2-CA93-481E-8A06-6DED2F282F7E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671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9FD5F-E5BD-4D9C-DD75-24C21A555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C576B1-8E7B-50AE-E7DF-0C669C0E4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5E2D40C-7694-F6D8-0FB2-B4E7F3E3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4A496F5-B8FB-C351-0DB2-4DFD96F1C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B102620-98CD-4560-AF89-E079102E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4250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1091C-6F96-195D-5192-544F198D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C88B11B-7271-FC53-AE9D-F292BCEF2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CA8D76E-E256-DF0B-5503-E20AFC4D1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740D0E4-238E-E514-A70E-F54AD182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9018D46-FF3F-AB76-2742-423C3983B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728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9C4388A-6230-B58B-4B54-69B45283F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E5F6CA5-40FD-D6B9-4921-0DC6DECE7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B68EE9-C042-3CC8-DC11-AFE3A9EA8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F14FAE0-3990-D4C6-B224-E71157B7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87327E6-5E37-49F0-E6F9-D157E695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032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00FBA-38DB-3A1C-E9EC-628B964C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C51B921-3F38-4CFF-0FC3-FFA71AD8A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451F07C-20FD-FD2A-9813-0D300825E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3DB6EE8-2AD0-54C7-0CCF-D868B856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0EABB97-A863-D662-D7AC-DB39CA3B3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335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3E530-4935-BDB8-6CC9-3E9262F21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8E80F25-D869-7882-94E8-A805B999B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64E5F8B-BD2E-95CB-824F-9FDE0C7F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05E90BC-415E-4F8B-1C95-8DC185DC4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1617EB3-6886-AA7C-6530-67C9286F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0572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7ABC0-6238-6B53-A368-ED3D77840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23FAF51-D022-E746-297E-9D3D4812C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4CC646A-AAD4-2DD5-C41A-FA8AED321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0D96D0B-DED9-B1F1-D199-81E49229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5BF32BA-3803-EB1B-1FA3-3FE27F8D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C2911D6-B602-0C77-7F94-998DB2CA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341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0763C-F82B-103C-00E3-6B68549F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4AC88D-1E74-15E3-1AAC-9BBBA467D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6FAA358-7E2D-35FF-71F9-8EB84A13C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6AFD8EA-85B3-7BD5-314B-1ACF160B5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848757C-E8D2-BEEF-E9B3-9944DEC7F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9492358-A0C7-E05F-2B32-63F25BE0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EB3671F-849A-BFF7-86D9-02B5BFB4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4A873C6-EC1C-7682-A115-538F2B0C1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391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0197D-6FB1-91B7-C8DE-9E7D42CF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495C288-3C2C-42B3-3AFF-771F7760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4B57C96-B3D4-C68F-90BB-3CEA595B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061549D-6F6C-704B-EEC6-D504FA90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496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6804F70-2D46-0089-A534-8494ECC2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6DDA33F-3030-8D91-2A0D-4FA3771D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FAC35EA-2794-2B5C-1CA4-BED59A17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2760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BA50E-9549-26BA-AA0B-9FD03E559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41F0225-FDBA-3DFA-496C-687916F5E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4F250A1-5822-56E7-7E75-BCCDA0C5C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A031028-2BE9-842F-314D-86D523C07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4D4846E-4CE7-38CD-9025-B099B00C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C702A9E-AEB1-0DB7-B115-AD877BEB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142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0789B-524A-4DD3-B614-2F280DEA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E0CD50A-61F8-A939-031D-17D986B121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EE9341A-B547-4F27-0289-647DB9141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2B88ABD-4899-E1B7-0CA4-0DECF483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8B6ECD4-FE63-5CDF-969E-2881DD63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E40EB35-C766-FD99-B6EB-745224C9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2780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0F9FB22-253A-047D-C6EC-A10721C8F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EE334BB-08BF-B6A9-3B7F-57455BD8E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F1230F1-872B-D7CF-B944-14C73C0A9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3CCDA-E44B-4655-8BCF-04D11C480383}" type="datetimeFigureOut">
              <a:rPr lang="pt-PT" smtClean="0"/>
              <a:t>20/07/2023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ECB73BA-48E3-D41C-0DD1-99D07118C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0AF1038-9ADF-31EC-885C-230285475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27C9C-7928-4959-BC27-A2CC1257C1F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66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ADEAE5-B080-4DEC-819A-00E41A93F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26D161-8854-771A-596F-5F990A174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92999"/>
            <a:ext cx="12192000" cy="14115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 err="1">
                <a:solidFill>
                  <a:srgbClr val="FFFFFF"/>
                </a:solidFill>
                <a:latin typeface="Bahnschrift Light SemiCondensed" panose="020B0502040204020203" pitchFamily="34" charset="0"/>
              </a:rPr>
              <a:t>Aplicação</a:t>
            </a:r>
            <a:r>
              <a:rPr lang="en-US" sz="8800" dirty="0">
                <a:solidFill>
                  <a:srgbClr val="FFFFFF"/>
                </a:solidFill>
                <a:latin typeface="Bahnschrift Light SemiCondensed" panose="020B0502040204020203" pitchFamily="34" charset="0"/>
              </a:rPr>
              <a:t> de Quiz</a:t>
            </a:r>
            <a:endParaRPr lang="en-US" sz="8800" kern="1200" dirty="0">
              <a:solidFill>
                <a:srgbClr val="FFFFFF"/>
              </a:solidFill>
              <a:latin typeface="Bahnschrift Light SemiCondensed" panose="020B0502040204020203" pitchFamily="34" charset="0"/>
            </a:endParaRPr>
          </a:p>
        </p:txBody>
      </p:sp>
      <p:pic>
        <p:nvPicPr>
          <p:cNvPr id="5" name="Imagem 4" descr="transferir">
            <a:extLst>
              <a:ext uri="{FF2B5EF4-FFF2-40B4-BE49-F238E27FC236}">
                <a16:creationId xmlns:a16="http://schemas.microsoft.com/office/drawing/2014/main" id="{16068188-8EF8-F8E5-B544-330009D2D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0243" y="179481"/>
            <a:ext cx="3948322" cy="77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3331C9D-7EDB-FB21-6ED1-07130F059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41" y="131361"/>
            <a:ext cx="1601662" cy="11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3990C050-9365-FECD-6D9D-4F8A49046CE7}"/>
              </a:ext>
            </a:extLst>
          </p:cNvPr>
          <p:cNvSpPr txBox="1">
            <a:spLocks/>
          </p:cNvSpPr>
          <p:nvPr/>
        </p:nvSpPr>
        <p:spPr>
          <a:xfrm>
            <a:off x="317241" y="5776567"/>
            <a:ext cx="2833397" cy="950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500" dirty="0">
                <a:solidFill>
                  <a:schemeClr val="bg1"/>
                </a:solidFill>
              </a:rPr>
              <a:t>Ângelo Dias – 24288</a:t>
            </a:r>
          </a:p>
          <a:p>
            <a:r>
              <a:rPr lang="pt-PT" sz="2500" dirty="0">
                <a:solidFill>
                  <a:schemeClr val="bg1"/>
                </a:solidFill>
              </a:rPr>
              <a:t>Martim Dias - 24290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CF5B7B5-A25D-07C2-5EF3-7865B057DB86}"/>
              </a:ext>
            </a:extLst>
          </p:cNvPr>
          <p:cNvSpPr txBox="1">
            <a:spLocks/>
          </p:cNvSpPr>
          <p:nvPr/>
        </p:nvSpPr>
        <p:spPr>
          <a:xfrm>
            <a:off x="10677884" y="5907544"/>
            <a:ext cx="1300681" cy="77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2000" dirty="0">
                <a:solidFill>
                  <a:schemeClr val="bg1"/>
                </a:solidFill>
              </a:rPr>
              <a:t>Docente:</a:t>
            </a:r>
          </a:p>
          <a:p>
            <a:pPr algn="l"/>
            <a:r>
              <a:rPr lang="pt-PT" sz="2000" dirty="0">
                <a:solidFill>
                  <a:schemeClr val="bg1"/>
                </a:solidFill>
              </a:rPr>
              <a:t>Luís Garcia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05AAB8A-CC4B-B11C-2E2B-7527824F9BC1}"/>
              </a:ext>
            </a:extLst>
          </p:cNvPr>
          <p:cNvSpPr txBox="1">
            <a:spLocks/>
          </p:cNvSpPr>
          <p:nvPr/>
        </p:nvSpPr>
        <p:spPr>
          <a:xfrm>
            <a:off x="0" y="3763855"/>
            <a:ext cx="12192000" cy="770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rgbClr val="FFFFFF"/>
                </a:solidFill>
                <a:latin typeface="Abadi" panose="020B0604020104020204" pitchFamily="34" charset="0"/>
              </a:rPr>
              <a:t>Programação</a:t>
            </a:r>
            <a:r>
              <a:rPr lang="en-US" sz="3200" dirty="0">
                <a:solidFill>
                  <a:srgbClr val="FFFFFF"/>
                </a:solidFill>
                <a:latin typeface="Abadi" panose="020B0604020104020204" pitchFamily="34" charset="0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Abadi" panose="020B0604020104020204" pitchFamily="34" charset="0"/>
              </a:rPr>
              <a:t>Aplicação</a:t>
            </a:r>
            <a:r>
              <a:rPr lang="en-US" sz="3200" dirty="0">
                <a:solidFill>
                  <a:srgbClr val="FFFFFF"/>
                </a:solidFill>
                <a:latin typeface="Abadi" panose="020B0604020104020204" pitchFamily="34" charset="0"/>
              </a:rPr>
              <a:t> do </a:t>
            </a:r>
            <a:r>
              <a:rPr lang="en-US" sz="3200" dirty="0" err="1">
                <a:solidFill>
                  <a:srgbClr val="FFFFFF"/>
                </a:solidFill>
                <a:latin typeface="Abadi" panose="020B0604020104020204" pitchFamily="34" charset="0"/>
              </a:rPr>
              <a:t>lado</a:t>
            </a:r>
            <a:r>
              <a:rPr lang="en-US" sz="3200" dirty="0">
                <a:solidFill>
                  <a:srgbClr val="FFFFFF"/>
                </a:solidFill>
                <a:latin typeface="Abadi" panose="020B0604020104020204" pitchFamily="34" charset="0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badi" panose="020B0604020104020204" pitchFamily="34" charset="0"/>
              </a:rPr>
              <a:t>Cliente</a:t>
            </a:r>
            <a:endParaRPr lang="en-US" sz="3200" dirty="0">
              <a:solidFill>
                <a:srgbClr val="FFFFFF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3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6" y="381935"/>
            <a:ext cx="4829391" cy="5974414"/>
          </a:xfrm>
        </p:spPr>
        <p:txBody>
          <a:bodyPr anchor="ctr">
            <a:normAutofit/>
          </a:bodyPr>
          <a:lstStyle/>
          <a:p>
            <a:r>
              <a:rPr lang="pt-PT" sz="5600" dirty="0">
                <a:solidFill>
                  <a:srgbClr val="FFFFFF"/>
                </a:solidFill>
              </a:rPr>
              <a:t>Possíveis problemas das funcionalidades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88D22E4C-D0C4-E922-83A3-B162A2D6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804" y="381935"/>
            <a:ext cx="4995591" cy="6201745"/>
          </a:xfrm>
        </p:spPr>
        <p:txBody>
          <a:bodyPr anchor="ctr">
            <a:normAutofit/>
          </a:bodyPr>
          <a:lstStyle/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Depois de uma análise rigorosa à aplicação desenvolvida em desktop, foram analisados os possíveis problemas que poderiam surgir com novas funcionalidades;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As funcionalidades foram as seguintes:</a:t>
            </a: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Sistema de moedas</a:t>
            </a:r>
          </a:p>
          <a:p>
            <a:pPr marL="457200" indent="-457200"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Aplicação baseada em contas</a:t>
            </a:r>
          </a:p>
          <a:p>
            <a:pPr marL="457200" indent="-457200"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Sistema de conquistas</a:t>
            </a:r>
          </a:p>
        </p:txBody>
      </p:sp>
    </p:spTree>
    <p:extLst>
      <p:ext uri="{BB962C8B-B14F-4D97-AF65-F5344CB8AC3E}">
        <p14:creationId xmlns:p14="http://schemas.microsoft.com/office/powerpoint/2010/main" val="1228232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650" y="4141988"/>
            <a:ext cx="10133846" cy="952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Análise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sistemas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semelhantes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57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88D22E4C-D0C4-E922-83A3-B162A2D6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804" y="381935"/>
            <a:ext cx="4995591" cy="6201745"/>
          </a:xfrm>
        </p:spPr>
        <p:txBody>
          <a:bodyPr anchor="ctr">
            <a:normAutofit/>
          </a:bodyPr>
          <a:lstStyle/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Mais focada no aspeto de jogador contra jogador;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Possui 6 temas com mascotes com “consciência”;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Design bastante atraente;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Princípios de usabilidade seguidos:</a:t>
            </a:r>
          </a:p>
          <a:p>
            <a:pPr marL="457200" indent="-457200"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Familiaridade</a:t>
            </a:r>
          </a:p>
          <a:p>
            <a:pPr marL="457200" indent="-457200"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Capacidade de resposta</a:t>
            </a: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Princípios de usabilidade violados: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Personalização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Múltiplas tarefas </a:t>
            </a:r>
          </a:p>
        </p:txBody>
      </p:sp>
      <p:pic>
        <p:nvPicPr>
          <p:cNvPr id="6" name="Imagem 5" descr="Uma imagem com texto, Desenho animado, design gráfico, Animação&#10;&#10;Descrição gerada automaticamente">
            <a:extLst>
              <a:ext uri="{FF2B5EF4-FFF2-40B4-BE49-F238E27FC236}">
                <a16:creationId xmlns:a16="http://schemas.microsoft.com/office/drawing/2014/main" id="{BB85B286-119B-45C6-3681-AF8806E8BC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1" b="3317"/>
          <a:stretch/>
        </p:blipFill>
        <p:spPr bwMode="auto">
          <a:xfrm>
            <a:off x="1486147" y="381935"/>
            <a:ext cx="2979432" cy="59772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896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88D22E4C-D0C4-E922-83A3-B162A2D6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804" y="381935"/>
            <a:ext cx="4995591" cy="6201745"/>
          </a:xfrm>
        </p:spPr>
        <p:txBody>
          <a:bodyPr anchor="ctr">
            <a:normAutofit/>
          </a:bodyPr>
          <a:lstStyle/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Semelhante à jogabilidade do programa “Quem quer ser milionário?”;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As perguntas têm temas totalmente aleatórios;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Jogabilidade e design genérico;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Princípios de usabilidade seguidos:</a:t>
            </a:r>
          </a:p>
          <a:p>
            <a:pPr marL="457200" indent="-457200"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Familiaridade</a:t>
            </a:r>
          </a:p>
          <a:p>
            <a:pPr marL="457200" indent="-457200"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3ª regra de </a:t>
            </a: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Shneiderman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 (oferecer feedback informativo)</a:t>
            </a: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Princípios de usabilidade violados: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Personalização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Capacidade de resposta</a:t>
            </a:r>
          </a:p>
        </p:txBody>
      </p:sp>
      <p:pic>
        <p:nvPicPr>
          <p:cNvPr id="2" name="Imagem 1" descr="Uma imagem com texto, captura de ecrã, logótipo, Marca&#10;&#10;Descrição gerada automaticamente">
            <a:extLst>
              <a:ext uri="{FF2B5EF4-FFF2-40B4-BE49-F238E27FC236}">
                <a16:creationId xmlns:a16="http://schemas.microsoft.com/office/drawing/2014/main" id="{1B66D7C1-C89A-7FC6-10AB-1FD8FD5388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"/>
          <a:stretch/>
        </p:blipFill>
        <p:spPr bwMode="auto">
          <a:xfrm>
            <a:off x="1595182" y="396607"/>
            <a:ext cx="2800500" cy="60746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123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512" y="4090740"/>
            <a:ext cx="10111050" cy="1850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Caracterização</a:t>
            </a:r>
            <a:r>
              <a:rPr lang="en-US" sz="6000" dirty="0">
                <a:solidFill>
                  <a:srgbClr val="FFFFFF"/>
                </a:solidFill>
              </a:rPr>
              <a:t> dos </a:t>
            </a:r>
            <a:r>
              <a:rPr lang="en-US" sz="6000" dirty="0" err="1">
                <a:solidFill>
                  <a:srgbClr val="FFFFFF"/>
                </a:solidFill>
              </a:rPr>
              <a:t>utilizadores</a:t>
            </a:r>
            <a:r>
              <a:rPr lang="en-US" sz="6000" dirty="0">
                <a:solidFill>
                  <a:srgbClr val="FFFFFF"/>
                </a:solidFill>
              </a:rPr>
              <a:t> e </a:t>
            </a:r>
            <a:r>
              <a:rPr lang="en-US" sz="6000" dirty="0" err="1">
                <a:solidFill>
                  <a:srgbClr val="FFFFFF"/>
                </a:solidFill>
              </a:rPr>
              <a:t>cenários</a:t>
            </a:r>
            <a:r>
              <a:rPr lang="en-US" sz="6000" dirty="0">
                <a:solidFill>
                  <a:srgbClr val="FFFFFF"/>
                </a:solidFill>
              </a:rPr>
              <a:t> de </a:t>
            </a:r>
            <a:r>
              <a:rPr lang="en-US" sz="6000" dirty="0" err="1">
                <a:solidFill>
                  <a:srgbClr val="FFFFFF"/>
                </a:solidFill>
              </a:rPr>
              <a:t>utilização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05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12FC2A8-E472-3991-2196-AA2274320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752" y="3543186"/>
            <a:ext cx="4025343" cy="3078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2400" dirty="0" err="1"/>
              <a:t>Asdrubalino</a:t>
            </a:r>
            <a:r>
              <a:rPr lang="pt-PT" sz="2400" dirty="0"/>
              <a:t> </a:t>
            </a:r>
            <a:r>
              <a:rPr lang="pt-PT" sz="2400" dirty="0" err="1"/>
              <a:t>Matumbino</a:t>
            </a:r>
            <a:r>
              <a:rPr lang="pt-PT" sz="2400" dirty="0"/>
              <a:t> tem 10 anos, mora em Óbidos, está no 5º ano com as melhores notas da turma e depois de se irritar um outro jogo veio jogar “</a:t>
            </a:r>
            <a:r>
              <a:rPr lang="pt-PT" sz="2400" dirty="0" err="1"/>
              <a:t>Pootis</a:t>
            </a:r>
            <a:r>
              <a:rPr lang="pt-PT" sz="2400" dirty="0"/>
              <a:t> Quiz”.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5168091-388D-870D-C2CE-7A10F11F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042" y="1503520"/>
            <a:ext cx="3491854" cy="93929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kern="1200" dirty="0">
                <a:latin typeface="+mj-lt"/>
                <a:ea typeface="+mj-ea"/>
                <a:cs typeface="+mj-cs"/>
              </a:rPr>
              <a:t>Persona 1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524B7DC-2492-6B8F-BC1D-752FE29BC823}"/>
              </a:ext>
            </a:extLst>
          </p:cNvPr>
          <p:cNvSpPr txBox="1">
            <a:spLocks/>
          </p:cNvSpPr>
          <p:nvPr/>
        </p:nvSpPr>
        <p:spPr>
          <a:xfrm>
            <a:off x="6833045" y="1523781"/>
            <a:ext cx="3569805" cy="939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Persona 2</a:t>
            </a:r>
          </a:p>
        </p:txBody>
      </p:sp>
      <p:sp>
        <p:nvSpPr>
          <p:cNvPr id="23" name="Marcador de Posição de Conteúdo 10">
            <a:extLst>
              <a:ext uri="{FF2B5EF4-FFF2-40B4-BE49-F238E27FC236}">
                <a16:creationId xmlns:a16="http://schemas.microsoft.com/office/drawing/2014/main" id="{3C572773-1AFA-5B81-649A-A1BAA8A01656}"/>
              </a:ext>
            </a:extLst>
          </p:cNvPr>
          <p:cNvSpPr txBox="1">
            <a:spLocks/>
          </p:cNvSpPr>
          <p:nvPr/>
        </p:nvSpPr>
        <p:spPr>
          <a:xfrm>
            <a:off x="6970591" y="3543188"/>
            <a:ext cx="3636449" cy="28576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Joaquina Almeida tem 23 anos e é formada em Gestão de Empresas. Trabalha num escritório de contabilidade e mora no Barreiro. Foi testar o aplicativo “</a:t>
            </a:r>
            <a:r>
              <a:rPr lang="pt-PT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Pootis</a:t>
            </a:r>
            <a:r>
              <a:rPr lang="pt-PT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Quiz” no fim da sua hora de almoço.</a:t>
            </a:r>
            <a:endParaRPr lang="en-US" sz="32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DBDCE23A-0764-5A14-D18B-069FF970673E}"/>
              </a:ext>
            </a:extLst>
          </p:cNvPr>
          <p:cNvCxnSpPr>
            <a:cxnSpLocks/>
          </p:cNvCxnSpPr>
          <p:nvPr/>
        </p:nvCxnSpPr>
        <p:spPr>
          <a:xfrm>
            <a:off x="316871" y="2770360"/>
            <a:ext cx="11516008" cy="0"/>
          </a:xfrm>
          <a:prstGeom prst="line">
            <a:avLst/>
          </a:prstGeom>
          <a:ln w="28575">
            <a:solidFill>
              <a:srgbClr val="4D73C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988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12FC2A8-E472-3991-2196-AA2274320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752" y="3543186"/>
            <a:ext cx="4447208" cy="3078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2400" dirty="0"/>
              <a:t>O </a:t>
            </a:r>
            <a:r>
              <a:rPr lang="pt-PT" sz="2400" dirty="0" err="1"/>
              <a:t>Asdrubalino</a:t>
            </a:r>
            <a:r>
              <a:rPr lang="pt-PT" sz="2400" dirty="0"/>
              <a:t> primeiramente aceitou os termos de uso e criou a sua conta. Depois do login, iniciou um quiz temático “CS:GO”, pelo que acertou 4 perguntas. Depois de jogar fechou o aplicativo.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5168091-388D-870D-C2CE-7A10F11F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042" y="1503520"/>
            <a:ext cx="3491854" cy="93929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kern="1200" dirty="0" err="1">
                <a:latin typeface="+mj-lt"/>
                <a:ea typeface="+mj-ea"/>
                <a:cs typeface="+mj-cs"/>
              </a:rPr>
              <a:t>Cenário</a:t>
            </a:r>
            <a:r>
              <a:rPr lang="en-US" b="1" kern="1200" dirty="0">
                <a:latin typeface="+mj-lt"/>
                <a:ea typeface="+mj-ea"/>
                <a:cs typeface="+mj-cs"/>
              </a:rPr>
              <a:t> 1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524B7DC-2492-6B8F-BC1D-752FE29BC823}"/>
              </a:ext>
            </a:extLst>
          </p:cNvPr>
          <p:cNvSpPr txBox="1">
            <a:spLocks/>
          </p:cNvSpPr>
          <p:nvPr/>
        </p:nvSpPr>
        <p:spPr>
          <a:xfrm>
            <a:off x="6833045" y="1523781"/>
            <a:ext cx="3569805" cy="939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Cenário</a:t>
            </a:r>
            <a:r>
              <a:rPr lang="en-US" b="1" dirty="0"/>
              <a:t> 2</a:t>
            </a:r>
          </a:p>
        </p:txBody>
      </p:sp>
      <p:sp>
        <p:nvSpPr>
          <p:cNvPr id="23" name="Marcador de Posição de Conteúdo 10">
            <a:extLst>
              <a:ext uri="{FF2B5EF4-FFF2-40B4-BE49-F238E27FC236}">
                <a16:creationId xmlns:a16="http://schemas.microsoft.com/office/drawing/2014/main" id="{3C572773-1AFA-5B81-649A-A1BAA8A01656}"/>
              </a:ext>
            </a:extLst>
          </p:cNvPr>
          <p:cNvSpPr txBox="1">
            <a:spLocks/>
          </p:cNvSpPr>
          <p:nvPr/>
        </p:nvSpPr>
        <p:spPr>
          <a:xfrm>
            <a:off x="6970591" y="3543188"/>
            <a:ext cx="4447208" cy="28576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Joaquina aceita os termos e cria a sua conta. Depois do login, ela navega entre o aplicativo para ver como é, indo para o perfil, para o histórico, para a loja e para as definições, e depois fecha o aplicativo porque acabou a hora de almoço.</a:t>
            </a:r>
            <a:endParaRPr lang="en-US" sz="3200" dirty="0"/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DBDCE23A-0764-5A14-D18B-069FF970673E}"/>
              </a:ext>
            </a:extLst>
          </p:cNvPr>
          <p:cNvCxnSpPr>
            <a:cxnSpLocks/>
          </p:cNvCxnSpPr>
          <p:nvPr/>
        </p:nvCxnSpPr>
        <p:spPr>
          <a:xfrm>
            <a:off x="316871" y="2770360"/>
            <a:ext cx="11516008" cy="0"/>
          </a:xfrm>
          <a:prstGeom prst="line">
            <a:avLst/>
          </a:prstGeom>
          <a:ln w="28575">
            <a:solidFill>
              <a:srgbClr val="4D73C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56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807999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Funcionalidades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aplicação</a:t>
            </a:r>
            <a:endParaRPr lang="en-US" sz="5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699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12FC2A8-E472-3991-2196-AA2274320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546" y="3547291"/>
            <a:ext cx="2720534" cy="20296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Possui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login e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registo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para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aceder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ao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aplicativo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com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uma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conta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própria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. 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5168091-388D-870D-C2CE-7A10F11F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15" y="1507089"/>
            <a:ext cx="3491854" cy="93929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b="1" dirty="0"/>
              <a:t>Sistema de </a:t>
            </a:r>
            <a:r>
              <a:rPr lang="en-US" sz="3200" b="1" dirty="0" err="1"/>
              <a:t>contas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47DD047F-BB7C-61C3-2788-5891F067B99E}"/>
              </a:ext>
            </a:extLst>
          </p:cNvPr>
          <p:cNvSpPr txBox="1">
            <a:spLocks/>
          </p:cNvSpPr>
          <p:nvPr/>
        </p:nvSpPr>
        <p:spPr>
          <a:xfrm>
            <a:off x="4379933" y="1516420"/>
            <a:ext cx="3694922" cy="939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err="1"/>
              <a:t>Diversidade</a:t>
            </a:r>
            <a:r>
              <a:rPr lang="en-US" sz="3200" b="1" dirty="0"/>
              <a:t> de </a:t>
            </a:r>
            <a:r>
              <a:rPr lang="en-US" sz="3200" b="1" dirty="0" err="1"/>
              <a:t>temas</a:t>
            </a:r>
            <a:endParaRPr lang="en-US" sz="3200" b="1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524B7DC-2492-6B8F-BC1D-752FE29BC823}"/>
              </a:ext>
            </a:extLst>
          </p:cNvPr>
          <p:cNvSpPr txBox="1">
            <a:spLocks/>
          </p:cNvSpPr>
          <p:nvPr/>
        </p:nvSpPr>
        <p:spPr>
          <a:xfrm>
            <a:off x="7886081" y="1503520"/>
            <a:ext cx="3569805" cy="939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err="1"/>
              <a:t>Conquistas</a:t>
            </a:r>
            <a:endParaRPr lang="en-US" sz="3200" b="1" dirty="0"/>
          </a:p>
        </p:txBody>
      </p:sp>
      <p:sp>
        <p:nvSpPr>
          <p:cNvPr id="21" name="Marcador de Posição de Conteúdo 10">
            <a:extLst>
              <a:ext uri="{FF2B5EF4-FFF2-40B4-BE49-F238E27FC236}">
                <a16:creationId xmlns:a16="http://schemas.microsoft.com/office/drawing/2014/main" id="{C61787F3-2A10-CCA1-EB2F-C43FC796F13C}"/>
              </a:ext>
            </a:extLst>
          </p:cNvPr>
          <p:cNvSpPr txBox="1">
            <a:spLocks/>
          </p:cNvSpPr>
          <p:nvPr/>
        </p:nvSpPr>
        <p:spPr>
          <a:xfrm>
            <a:off x="4620314" y="3547291"/>
            <a:ext cx="3088782" cy="17942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Possui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diferentes vários temas, contando com 6 diferentes.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3" name="Marcador de Posição de Conteúdo 10">
            <a:extLst>
              <a:ext uri="{FF2B5EF4-FFF2-40B4-BE49-F238E27FC236}">
                <a16:creationId xmlns:a16="http://schemas.microsoft.com/office/drawing/2014/main" id="{3C572773-1AFA-5B81-649A-A1BAA8A01656}"/>
              </a:ext>
            </a:extLst>
          </p:cNvPr>
          <p:cNvSpPr txBox="1">
            <a:spLocks/>
          </p:cNvSpPr>
          <p:nvPr/>
        </p:nvSpPr>
        <p:spPr>
          <a:xfrm>
            <a:off x="8273666" y="3547291"/>
            <a:ext cx="2720534" cy="2029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O utilizador poderá receber conquistas se cumprir o objetivo das mesmas.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DBDCE23A-0764-5A14-D18B-069FF970673E}"/>
              </a:ext>
            </a:extLst>
          </p:cNvPr>
          <p:cNvCxnSpPr>
            <a:cxnSpLocks/>
          </p:cNvCxnSpPr>
          <p:nvPr/>
        </p:nvCxnSpPr>
        <p:spPr>
          <a:xfrm>
            <a:off x="316871" y="2770360"/>
            <a:ext cx="11516008" cy="0"/>
          </a:xfrm>
          <a:prstGeom prst="line">
            <a:avLst/>
          </a:prstGeom>
          <a:ln w="28575">
            <a:solidFill>
              <a:srgbClr val="4D73C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4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ção de Conteúdo 10">
            <a:extLst>
              <a:ext uri="{FF2B5EF4-FFF2-40B4-BE49-F238E27FC236}">
                <a16:creationId xmlns:a16="http://schemas.microsoft.com/office/drawing/2014/main" id="{112FC2A8-E472-3991-2196-AA2274320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546" y="3547291"/>
            <a:ext cx="2720534" cy="20296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O utilizador pode consultar o histórico dos testes quiz já jogados.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5168091-388D-870D-C2CE-7A10F11F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15" y="1507089"/>
            <a:ext cx="3491854" cy="93929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b="1" dirty="0" err="1"/>
              <a:t>Histórico</a:t>
            </a:r>
            <a:endParaRPr lang="en-US" sz="3200" b="1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47DD047F-BB7C-61C3-2788-5891F067B99E}"/>
              </a:ext>
            </a:extLst>
          </p:cNvPr>
          <p:cNvSpPr txBox="1">
            <a:spLocks/>
          </p:cNvSpPr>
          <p:nvPr/>
        </p:nvSpPr>
        <p:spPr>
          <a:xfrm>
            <a:off x="4379933" y="1516420"/>
            <a:ext cx="3694922" cy="939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Sistema de </a:t>
            </a:r>
            <a:r>
              <a:rPr lang="en-US" sz="3200" b="1" dirty="0" err="1"/>
              <a:t>moedas</a:t>
            </a:r>
            <a:endParaRPr lang="en-US" sz="3200" b="1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524B7DC-2492-6B8F-BC1D-752FE29BC823}"/>
              </a:ext>
            </a:extLst>
          </p:cNvPr>
          <p:cNvSpPr txBox="1">
            <a:spLocks/>
          </p:cNvSpPr>
          <p:nvPr/>
        </p:nvSpPr>
        <p:spPr>
          <a:xfrm>
            <a:off x="7886081" y="1503520"/>
            <a:ext cx="3569805" cy="9392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err="1"/>
              <a:t>Limpeza</a:t>
            </a:r>
            <a:r>
              <a:rPr lang="en-US" sz="3200" b="1" dirty="0"/>
              <a:t> de dados</a:t>
            </a:r>
          </a:p>
        </p:txBody>
      </p:sp>
      <p:sp>
        <p:nvSpPr>
          <p:cNvPr id="21" name="Marcador de Posição de Conteúdo 10">
            <a:extLst>
              <a:ext uri="{FF2B5EF4-FFF2-40B4-BE49-F238E27FC236}">
                <a16:creationId xmlns:a16="http://schemas.microsoft.com/office/drawing/2014/main" id="{C61787F3-2A10-CCA1-EB2F-C43FC796F13C}"/>
              </a:ext>
            </a:extLst>
          </p:cNvPr>
          <p:cNvSpPr txBox="1">
            <a:spLocks/>
          </p:cNvSpPr>
          <p:nvPr/>
        </p:nvSpPr>
        <p:spPr>
          <a:xfrm>
            <a:off x="4620314" y="3547291"/>
            <a:ext cx="2720534" cy="2029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Depois de completar um teste quiz o utilizador receberá moedas baseado nas respostas certas.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3" name="Marcador de Posição de Conteúdo 10">
            <a:extLst>
              <a:ext uri="{FF2B5EF4-FFF2-40B4-BE49-F238E27FC236}">
                <a16:creationId xmlns:a16="http://schemas.microsoft.com/office/drawing/2014/main" id="{3C572773-1AFA-5B81-649A-A1BAA8A01656}"/>
              </a:ext>
            </a:extLst>
          </p:cNvPr>
          <p:cNvSpPr txBox="1">
            <a:spLocks/>
          </p:cNvSpPr>
          <p:nvPr/>
        </p:nvSpPr>
        <p:spPr>
          <a:xfrm>
            <a:off x="8273666" y="3547291"/>
            <a:ext cx="2720534" cy="2029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O utilizador poderá apagar os dados que possui no aplicativo quando desejar.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37" name="Conexão reta 36">
            <a:extLst>
              <a:ext uri="{FF2B5EF4-FFF2-40B4-BE49-F238E27FC236}">
                <a16:creationId xmlns:a16="http://schemas.microsoft.com/office/drawing/2014/main" id="{DBDCE23A-0764-5A14-D18B-069FF970673E}"/>
              </a:ext>
            </a:extLst>
          </p:cNvPr>
          <p:cNvCxnSpPr>
            <a:cxnSpLocks/>
          </p:cNvCxnSpPr>
          <p:nvPr/>
        </p:nvCxnSpPr>
        <p:spPr>
          <a:xfrm>
            <a:off x="316871" y="2770360"/>
            <a:ext cx="11516008" cy="0"/>
          </a:xfrm>
          <a:prstGeom prst="line">
            <a:avLst/>
          </a:prstGeom>
          <a:ln w="28575">
            <a:solidFill>
              <a:srgbClr val="4D73C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708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2265467"/>
            <a:ext cx="9147940" cy="10862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  <a:endParaRPr lang="en-US" sz="5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A96A58D5-D03D-4BE5-8744-3B89C3CD249F}"/>
              </a:ext>
            </a:extLst>
          </p:cNvPr>
          <p:cNvSpPr/>
          <p:nvPr/>
        </p:nvSpPr>
        <p:spPr>
          <a:xfrm>
            <a:off x="1021731" y="3457136"/>
            <a:ext cx="254206" cy="21914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0726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506" y="1365994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Desenho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 interface da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aplicação</a:t>
            </a:r>
            <a:endParaRPr lang="en-US" sz="5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E0DCB5F1-9573-112E-93DA-D40F615B5881}"/>
              </a:ext>
            </a:extLst>
          </p:cNvPr>
          <p:cNvSpPr/>
          <p:nvPr/>
        </p:nvSpPr>
        <p:spPr>
          <a:xfrm>
            <a:off x="1021731" y="3457136"/>
            <a:ext cx="254206" cy="21914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317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295" y="63003"/>
            <a:ext cx="5055409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</a:t>
            </a:r>
            <a:r>
              <a:rPr lang="en-US" sz="4800" dirty="0">
                <a:solidFill>
                  <a:srgbClr val="FFFFFF"/>
                </a:solidFill>
              </a:rPr>
              <a:t>u Terms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captura de ecrã, Telemóvel&#10;&#10;Descrição gerada automaticamente">
            <a:extLst>
              <a:ext uri="{FF2B5EF4-FFF2-40B4-BE49-F238E27FC236}">
                <a16:creationId xmlns:a16="http://schemas.microsoft.com/office/drawing/2014/main" id="{5D47AF04-3C43-40EC-B078-2FA409B1F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57" y="974548"/>
            <a:ext cx="2933283" cy="5623964"/>
          </a:xfrm>
          <a:prstGeom prst="rect">
            <a:avLst/>
          </a:prstGeom>
        </p:spPr>
      </p:pic>
      <p:pic>
        <p:nvPicPr>
          <p:cNvPr id="4" name="Imagem 3" descr="Uma imagem com texto, captura de ecrã, Tipo de letra, design&#10;&#10;Descrição gerada automaticamente">
            <a:extLst>
              <a:ext uri="{FF2B5EF4-FFF2-40B4-BE49-F238E27FC236}">
                <a16:creationId xmlns:a16="http://schemas.microsoft.com/office/drawing/2014/main" id="{DEEE7F98-EF50-C651-38B6-76620B349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286" y="865364"/>
            <a:ext cx="2898972" cy="5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5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295" y="63003"/>
            <a:ext cx="5055409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</a:t>
            </a:r>
            <a:r>
              <a:rPr lang="en-US" sz="4800" dirty="0">
                <a:solidFill>
                  <a:srgbClr val="FFFFFF"/>
                </a:solidFill>
              </a:rPr>
              <a:t>u Login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captura de ecrã, Telemóvel, Dispositivo móvel&#10;&#10;Descrição gerada automaticamente">
            <a:extLst>
              <a:ext uri="{FF2B5EF4-FFF2-40B4-BE49-F238E27FC236}">
                <a16:creationId xmlns:a16="http://schemas.microsoft.com/office/drawing/2014/main" id="{670FEEFE-D68F-EF25-BEEA-DF68C9687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39" y="999850"/>
            <a:ext cx="2715141" cy="5583827"/>
          </a:xfrm>
          <a:prstGeom prst="rect">
            <a:avLst/>
          </a:prstGeom>
        </p:spPr>
      </p:pic>
      <p:pic>
        <p:nvPicPr>
          <p:cNvPr id="4" name="Imagem 3" descr="Uma imagem com texto, eletrónica, captura de ecrã, Sistema operativo&#10;&#10;Descrição gerada automaticamente">
            <a:extLst>
              <a:ext uri="{FF2B5EF4-FFF2-40B4-BE49-F238E27FC236}">
                <a16:creationId xmlns:a16="http://schemas.microsoft.com/office/drawing/2014/main" id="{C35AA0FB-D925-1072-DA0C-597AAF26F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45" y="936847"/>
            <a:ext cx="2671769" cy="561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10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295" y="63003"/>
            <a:ext cx="5055409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</a:t>
            </a:r>
            <a:r>
              <a:rPr lang="en-US" sz="4800" dirty="0">
                <a:solidFill>
                  <a:srgbClr val="FFFFFF"/>
                </a:solidFill>
              </a:rPr>
              <a:t>u Register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m texto, captura de ecrã, Telemóvel, Dispositivo móvel&#10;&#10;Descrição gerada automaticamente">
            <a:extLst>
              <a:ext uri="{FF2B5EF4-FFF2-40B4-BE49-F238E27FC236}">
                <a16:creationId xmlns:a16="http://schemas.microsoft.com/office/drawing/2014/main" id="{595E9BB0-DC98-0454-4954-B6A096E25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6" y="1168247"/>
            <a:ext cx="2647530" cy="5432648"/>
          </a:xfrm>
          <a:prstGeom prst="rect">
            <a:avLst/>
          </a:prstGeom>
        </p:spPr>
      </p:pic>
      <p:pic>
        <p:nvPicPr>
          <p:cNvPr id="6" name="Imagem 5" descr="Uma imagem com texto, captura de ecrã, multimédia, Sistema operativo&#10;&#10;Descrição gerada automaticamente">
            <a:extLst>
              <a:ext uri="{FF2B5EF4-FFF2-40B4-BE49-F238E27FC236}">
                <a16:creationId xmlns:a16="http://schemas.microsoft.com/office/drawing/2014/main" id="{94868914-C67A-A6A6-F368-1017B2C4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23" y="1168247"/>
            <a:ext cx="2538380" cy="54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83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295" y="63003"/>
            <a:ext cx="5055409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</a:t>
            </a:r>
            <a:r>
              <a:rPr lang="en-US" sz="4800" dirty="0">
                <a:solidFill>
                  <a:srgbClr val="FFFFFF"/>
                </a:solidFill>
              </a:rPr>
              <a:t>u Home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captura de ecrã, Telemóvel, Dispositivo móvel&#10;&#10;Descrição gerada automaticamente">
            <a:extLst>
              <a:ext uri="{FF2B5EF4-FFF2-40B4-BE49-F238E27FC236}">
                <a16:creationId xmlns:a16="http://schemas.microsoft.com/office/drawing/2014/main" id="{9301FB0D-A421-5878-3C28-B88C2CD94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15" y="1192357"/>
            <a:ext cx="2690557" cy="5276481"/>
          </a:xfrm>
          <a:prstGeom prst="rect">
            <a:avLst/>
          </a:prstGeom>
        </p:spPr>
      </p:pic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61DE5F1-CB94-1AFC-3871-5D8C379CB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51" y="1192356"/>
            <a:ext cx="2474535" cy="52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65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003"/>
            <a:ext cx="12192000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</a:t>
            </a:r>
            <a:r>
              <a:rPr lang="en-US" sz="4800" dirty="0">
                <a:solidFill>
                  <a:srgbClr val="FFFFFF"/>
                </a:solidFill>
              </a:rPr>
              <a:t>u Profile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Telemóvel, aparelho, Dispositivo móvel&#10;&#10;Descrição gerada automaticamente">
            <a:extLst>
              <a:ext uri="{FF2B5EF4-FFF2-40B4-BE49-F238E27FC236}">
                <a16:creationId xmlns:a16="http://schemas.microsoft.com/office/drawing/2014/main" id="{55FB48E5-A1DD-66AF-4F0D-FA880DE00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03" y="999850"/>
            <a:ext cx="2797414" cy="5491220"/>
          </a:xfrm>
          <a:prstGeom prst="rect">
            <a:avLst/>
          </a:prstGeom>
        </p:spPr>
      </p:pic>
      <p:pic>
        <p:nvPicPr>
          <p:cNvPr id="4" name="Imagem 3" descr="Uma imagem com captura de ecrã, Telemóvel, aparelho, multimédia&#10;&#10;Descrição gerada automaticamente">
            <a:extLst>
              <a:ext uri="{FF2B5EF4-FFF2-40B4-BE49-F238E27FC236}">
                <a16:creationId xmlns:a16="http://schemas.microsoft.com/office/drawing/2014/main" id="{E7298F5E-E520-4A33-D997-02084F62E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206" y="999851"/>
            <a:ext cx="2609928" cy="54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56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003"/>
            <a:ext cx="12192000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</a:t>
            </a:r>
            <a:r>
              <a:rPr lang="en-US" sz="4800" dirty="0">
                <a:solidFill>
                  <a:srgbClr val="FFFFFF"/>
                </a:solidFill>
              </a:rPr>
              <a:t>u Scores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518FD07B-FEA0-7E35-3FFD-56EC2BE1B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38" y="999850"/>
            <a:ext cx="2756293" cy="5491220"/>
          </a:xfrm>
          <a:prstGeom prst="rect">
            <a:avLst/>
          </a:prstGeom>
        </p:spPr>
      </p:pic>
      <p:pic>
        <p:nvPicPr>
          <p:cNvPr id="8" name="Imagem 7" descr="Uma imagem com captura de ecrã, Telemóvel, Dispositivo móvel, aparelho&#10;&#10;Descrição gerada automaticamente">
            <a:extLst>
              <a:ext uri="{FF2B5EF4-FFF2-40B4-BE49-F238E27FC236}">
                <a16:creationId xmlns:a16="http://schemas.microsoft.com/office/drawing/2014/main" id="{C9616EB3-F9AF-B238-64F5-1F25C4413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89" y="936847"/>
            <a:ext cx="2603497" cy="55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65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003"/>
            <a:ext cx="12192000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</a:t>
            </a:r>
            <a:r>
              <a:rPr lang="en-US" sz="4800" dirty="0">
                <a:solidFill>
                  <a:srgbClr val="FFFFFF"/>
                </a:solidFill>
              </a:rPr>
              <a:t>u Shop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m texto, captura de ecrã, Telemóvel, aparelho&#10;&#10;Descrição gerada automaticamente">
            <a:extLst>
              <a:ext uri="{FF2B5EF4-FFF2-40B4-BE49-F238E27FC236}">
                <a16:creationId xmlns:a16="http://schemas.microsoft.com/office/drawing/2014/main" id="{ADFBB9BF-B0B0-06E9-3B62-5654DEA4F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52" y="1084076"/>
            <a:ext cx="2728450" cy="5437507"/>
          </a:xfrm>
          <a:prstGeom prst="rect">
            <a:avLst/>
          </a:prstGeom>
        </p:spPr>
      </p:pic>
      <p:pic>
        <p:nvPicPr>
          <p:cNvPr id="6" name="Imagem 5" descr="Uma imagem com captura de ecrã, Telemóvel, design&#10;&#10;Descrição gerada automaticamente">
            <a:extLst>
              <a:ext uri="{FF2B5EF4-FFF2-40B4-BE49-F238E27FC236}">
                <a16:creationId xmlns:a16="http://schemas.microsoft.com/office/drawing/2014/main" id="{45AE3A8A-956C-6DC6-CB82-0DF305181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228" y="936847"/>
            <a:ext cx="2652442" cy="55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15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003"/>
            <a:ext cx="12192000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</a:t>
            </a:r>
            <a:r>
              <a:rPr lang="en-US" sz="4800" dirty="0">
                <a:solidFill>
                  <a:srgbClr val="FFFFFF"/>
                </a:solidFill>
              </a:rPr>
              <a:t>u Settings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captura de ecrã, Telemóvel, Dispositivo móvel&#10;&#10;Descrição gerada automaticamente">
            <a:extLst>
              <a:ext uri="{FF2B5EF4-FFF2-40B4-BE49-F238E27FC236}">
                <a16:creationId xmlns:a16="http://schemas.microsoft.com/office/drawing/2014/main" id="{64C9948A-0FE3-BFD0-A6D4-DAB924787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4" y="1055210"/>
            <a:ext cx="2780815" cy="5507619"/>
          </a:xfrm>
          <a:prstGeom prst="rect">
            <a:avLst/>
          </a:prstGeom>
        </p:spPr>
      </p:pic>
      <p:pic>
        <p:nvPicPr>
          <p:cNvPr id="4" name="Imagem 3" descr="Uma imagem com captura de ecrã, Telemóvel, multimédia, Sistema operativo&#10;&#10;Descrição gerada automaticamente">
            <a:extLst>
              <a:ext uri="{FF2B5EF4-FFF2-40B4-BE49-F238E27FC236}">
                <a16:creationId xmlns:a16="http://schemas.microsoft.com/office/drawing/2014/main" id="{4416B3F3-8078-C4D5-32B7-6652BCE1D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08" y="1052732"/>
            <a:ext cx="2579748" cy="54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14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003"/>
            <a:ext cx="12192000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</a:t>
            </a:r>
            <a:r>
              <a:rPr lang="en-US" sz="4800" dirty="0">
                <a:solidFill>
                  <a:srgbClr val="FFFFFF"/>
                </a:solidFill>
              </a:rPr>
              <a:t>u Question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m texto, Telemóvel, captura de ecrã, Dispositivo móvel&#10;&#10;Descrição gerada automaticamente">
            <a:extLst>
              <a:ext uri="{FF2B5EF4-FFF2-40B4-BE49-F238E27FC236}">
                <a16:creationId xmlns:a16="http://schemas.microsoft.com/office/drawing/2014/main" id="{F5B263A1-CB7D-7AEF-E74F-4B8E610EE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31" y="1047186"/>
            <a:ext cx="2751297" cy="5416617"/>
          </a:xfrm>
          <a:prstGeom prst="rect">
            <a:avLst/>
          </a:prstGeom>
        </p:spPr>
      </p:pic>
      <p:pic>
        <p:nvPicPr>
          <p:cNvPr id="6" name="Imagem 5" descr="Uma imagem com texto, captura de ecrã, Sistema operativo, software&#10;&#10;Descrição gerada automaticamente">
            <a:extLst>
              <a:ext uri="{FF2B5EF4-FFF2-40B4-BE49-F238E27FC236}">
                <a16:creationId xmlns:a16="http://schemas.microsoft.com/office/drawing/2014/main" id="{B710DA2F-277D-85D8-155A-A426C5CE2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69" y="1047186"/>
            <a:ext cx="2572536" cy="54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6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pt-PT" sz="6600" dirty="0">
                <a:solidFill>
                  <a:srgbClr val="FFFFFF"/>
                </a:solidFill>
              </a:rPr>
              <a:t>Introdução e objetivos do aplicativo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35AD6A4-1059-2556-6EBE-18F455DB5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455" y="169606"/>
            <a:ext cx="4901902" cy="6518787"/>
          </a:xfrm>
        </p:spPr>
        <p:txBody>
          <a:bodyPr anchor="ctr">
            <a:normAutofit/>
          </a:bodyPr>
          <a:lstStyle/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O aplicativo consiste numa aplicação de testes quiz;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O objetivo principal é oferecer entretenimento e uma forma de testar os conhecimentos dos nossos utilizadores;</a:t>
            </a: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Teve-se em conta os princípios de usabilidade e tentou-se realizar uma interface simples e clara para navegar;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Ajudou a aprimorar os conhecimentos dos membros do grupo no desenvolvimento em android.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00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003"/>
            <a:ext cx="12192000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</a:t>
            </a:r>
            <a:r>
              <a:rPr lang="en-US" sz="4800" dirty="0">
                <a:solidFill>
                  <a:srgbClr val="FFFFFF"/>
                </a:solidFill>
              </a:rPr>
              <a:t>u Final Score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captura de ecrã, Telemóvel, Dispositivo móvel&#10;&#10;Descrição gerada automaticamente">
            <a:extLst>
              <a:ext uri="{FF2B5EF4-FFF2-40B4-BE49-F238E27FC236}">
                <a16:creationId xmlns:a16="http://schemas.microsoft.com/office/drawing/2014/main" id="{4B1337EF-B347-C336-7169-3A7CE8CFC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10" y="1086539"/>
            <a:ext cx="2745205" cy="5490409"/>
          </a:xfrm>
          <a:prstGeom prst="rect">
            <a:avLst/>
          </a:prstGeom>
        </p:spPr>
      </p:pic>
      <p:pic>
        <p:nvPicPr>
          <p:cNvPr id="4" name="Imagem 3" descr="Uma imagem com texto, captura de ecrã, Sistema operativo, software&#10;&#10;Descrição gerada automaticamente">
            <a:extLst>
              <a:ext uri="{FF2B5EF4-FFF2-40B4-BE49-F238E27FC236}">
                <a16:creationId xmlns:a16="http://schemas.microsoft.com/office/drawing/2014/main" id="{FB42B886-2A0B-A889-380E-EAE50AE38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68" y="1072471"/>
            <a:ext cx="2616789" cy="54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8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807999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Desenho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 base de dados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613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003"/>
            <a:ext cx="12192000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</a:rPr>
              <a:t>Desenho</a:t>
            </a:r>
            <a:r>
              <a:rPr lang="en-US" sz="4800" dirty="0">
                <a:solidFill>
                  <a:srgbClr val="FFFFFF"/>
                </a:solidFill>
              </a:rPr>
              <a:t> conceptual da base de dados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m captura de ecrã, Modelagem 3D, Software gráfico, design&#10;&#10;Descrição gerada automaticamente">
            <a:extLst>
              <a:ext uri="{FF2B5EF4-FFF2-40B4-BE49-F238E27FC236}">
                <a16:creationId xmlns:a16="http://schemas.microsoft.com/office/drawing/2014/main" id="{006D12A7-574E-6D9C-9ED0-AC4DFA72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5" y="1477108"/>
            <a:ext cx="11716418" cy="48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12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807999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Conceção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 base de dados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56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6" y="381935"/>
            <a:ext cx="4829391" cy="5974414"/>
          </a:xfrm>
        </p:spPr>
        <p:txBody>
          <a:bodyPr anchor="ctr">
            <a:normAutofit/>
          </a:bodyPr>
          <a:lstStyle/>
          <a:p>
            <a:r>
              <a:rPr lang="pt-PT" sz="5600" dirty="0">
                <a:solidFill>
                  <a:srgbClr val="FFFFFF"/>
                </a:solidFill>
              </a:rPr>
              <a:t>Exemplos de </a:t>
            </a:r>
            <a:r>
              <a:rPr lang="pt-PT" sz="5600" i="1" dirty="0" err="1">
                <a:solidFill>
                  <a:srgbClr val="FFFFFF"/>
                </a:solidFill>
              </a:rPr>
              <a:t>queries</a:t>
            </a:r>
            <a:r>
              <a:rPr lang="pt-PT" sz="5600" dirty="0">
                <a:solidFill>
                  <a:srgbClr val="FFFFFF"/>
                </a:solidFill>
              </a:rPr>
              <a:t> utilizadas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88D22E4C-D0C4-E922-83A3-B162A2D6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656" y="0"/>
            <a:ext cx="6860344" cy="6849122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2000" dirty="0"/>
              <a:t>QUERY que recupera todos os campos da tabela </a:t>
            </a:r>
            <a:r>
              <a:rPr lang="pt-PT" altLang="pt-PT" sz="2000" dirty="0" err="1"/>
              <a:t>User</a:t>
            </a:r>
            <a:r>
              <a:rPr lang="pt-PT" altLang="pt-PT" sz="2000" dirty="0"/>
              <a:t> onde o email e a senha correspondem aos valores especificados:</a:t>
            </a:r>
            <a:endParaRPr lang="en-US" altLang="pt-PT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pt-PT" sz="2000" dirty="0">
                <a:solidFill>
                  <a:srgbClr val="92D050"/>
                </a:solidFill>
                <a:highlight>
                  <a:srgbClr val="000000"/>
                </a:highlight>
              </a:rPr>
              <a:t>@Query("SELECT * FROM User WHERE email = :email AND password = :password")</a:t>
            </a:r>
            <a:r>
              <a:rPr lang="pt-PT" altLang="pt-PT" sz="2000" dirty="0">
                <a:solidFill>
                  <a:srgbClr val="92D050"/>
                </a:solidFill>
                <a:highlight>
                  <a:srgbClr val="000000"/>
                </a:highlight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pt-PT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PT" altLang="pt-PT" sz="20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P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 que recupera os campos da tabela </a:t>
            </a:r>
            <a:r>
              <a:rPr lang="pt-PT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AchievementsUser</a:t>
            </a:r>
            <a:r>
              <a:rPr lang="pt-P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onde o ID do </a:t>
            </a:r>
            <a:r>
              <a:rPr lang="pt-PT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pt-P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o ID da conquista correspondem aos valores dados: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92D05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@Query("SELECT * FROM </a:t>
            </a:r>
            <a:r>
              <a:rPr lang="en-US" sz="2000" dirty="0" err="1">
                <a:solidFill>
                  <a:srgbClr val="92D05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AchievementsUser</a:t>
            </a:r>
            <a:r>
              <a:rPr lang="en-US" sz="2000" dirty="0">
                <a:solidFill>
                  <a:srgbClr val="92D05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WHERE </a:t>
            </a:r>
            <a:r>
              <a:rPr lang="en-US" sz="2000" dirty="0" err="1">
                <a:solidFill>
                  <a:srgbClr val="92D05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userId</a:t>
            </a:r>
            <a:r>
              <a:rPr lang="en-US" sz="2000" dirty="0">
                <a:solidFill>
                  <a:srgbClr val="92D05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:</a:t>
            </a:r>
            <a:r>
              <a:rPr lang="en-US" sz="2000" dirty="0" err="1">
                <a:solidFill>
                  <a:srgbClr val="92D05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userId</a:t>
            </a:r>
            <a:r>
              <a:rPr lang="en-US" sz="2000" dirty="0">
                <a:solidFill>
                  <a:srgbClr val="92D05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2000" dirty="0" err="1">
                <a:solidFill>
                  <a:srgbClr val="92D05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achievementId</a:t>
            </a:r>
            <a:r>
              <a:rPr lang="en-US" sz="2000" dirty="0">
                <a:solidFill>
                  <a:srgbClr val="92D05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:</a:t>
            </a:r>
            <a:r>
              <a:rPr lang="en-US" sz="2000" dirty="0" err="1">
                <a:solidFill>
                  <a:srgbClr val="92D05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achievementId</a:t>
            </a:r>
            <a:r>
              <a:rPr lang="en-US" sz="2000" dirty="0">
                <a:solidFill>
                  <a:srgbClr val="92D050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srgbClr val="92D050"/>
              </a:solidFill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000" dirty="0">
              <a:solidFill>
                <a:srgbClr val="92D050"/>
              </a:solidFill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pt-P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 para inserir uma pergunta na tabela </a:t>
            </a:r>
            <a:r>
              <a:rPr lang="pt-PT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r>
              <a:rPr lang="pt-P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pt-P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pt-PT" sz="2000" dirty="0" err="1">
                <a:solidFill>
                  <a:srgbClr val="92D050"/>
                </a:solidFill>
                <a:highlight>
                  <a:srgbClr val="000000"/>
                </a:highlight>
              </a:rPr>
              <a:t>db.execSQL</a:t>
            </a:r>
            <a:r>
              <a:rPr lang="en-US" altLang="pt-PT" sz="2000" dirty="0">
                <a:solidFill>
                  <a:srgbClr val="92D050"/>
                </a:solidFill>
                <a:highlight>
                  <a:srgbClr val="000000"/>
                </a:highlight>
              </a:rPr>
              <a:t>("INSERT INTO Questions (</a:t>
            </a:r>
            <a:r>
              <a:rPr lang="en-US" altLang="pt-PT" sz="2000" dirty="0" err="1">
                <a:solidFill>
                  <a:srgbClr val="92D050"/>
                </a:solidFill>
                <a:highlight>
                  <a:srgbClr val="000000"/>
                </a:highlight>
              </a:rPr>
              <a:t>questionsText</a:t>
            </a:r>
            <a:r>
              <a:rPr lang="en-US" altLang="pt-PT" sz="2000" dirty="0">
                <a:solidFill>
                  <a:srgbClr val="92D050"/>
                </a:solidFill>
                <a:highlight>
                  <a:srgbClr val="000000"/>
                </a:highlight>
              </a:rPr>
              <a:t>, </a:t>
            </a:r>
            <a:r>
              <a:rPr lang="en-US" altLang="pt-PT" sz="2000" dirty="0" err="1">
                <a:solidFill>
                  <a:srgbClr val="92D050"/>
                </a:solidFill>
                <a:highlight>
                  <a:srgbClr val="000000"/>
                </a:highlight>
              </a:rPr>
              <a:t>themeId</a:t>
            </a:r>
            <a:r>
              <a:rPr lang="en-US" altLang="pt-PT" sz="2000" dirty="0">
                <a:solidFill>
                  <a:srgbClr val="92D050"/>
                </a:solidFill>
                <a:highlight>
                  <a:srgbClr val="000000"/>
                </a:highlight>
              </a:rPr>
              <a:t>, </a:t>
            </a:r>
            <a:r>
              <a:rPr lang="en-US" altLang="pt-PT" sz="2000" dirty="0" err="1">
                <a:solidFill>
                  <a:srgbClr val="92D050"/>
                </a:solidFill>
                <a:highlight>
                  <a:srgbClr val="000000"/>
                </a:highlight>
              </a:rPr>
              <a:t>correctAnswer</a:t>
            </a:r>
            <a:r>
              <a:rPr lang="en-US" altLang="pt-PT" sz="2000" dirty="0">
                <a:solidFill>
                  <a:srgbClr val="92D050"/>
                </a:solidFill>
                <a:highlight>
                  <a:srgbClr val="000000"/>
                </a:highlight>
              </a:rPr>
              <a:t>, wrongAnswer1, wrongAnswer2, wrongAnswer3) VALUES " + "('What is the most played CS:GO map?', 4, 'Dust 2', 'Mirage', 'Inferno', 'Nuke')");</a:t>
            </a:r>
            <a:r>
              <a:rPr lang="pt-PT" altLang="pt-PT" sz="2000" dirty="0">
                <a:solidFill>
                  <a:srgbClr val="92D050"/>
                </a:solidFill>
                <a:highlight>
                  <a:srgbClr val="0000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1286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3003"/>
            <a:ext cx="12192000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</a:rPr>
              <a:t>Tabelas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  <a:r>
              <a:rPr lang="en-US" sz="4800" dirty="0" err="1">
                <a:solidFill>
                  <a:srgbClr val="FFFFFF"/>
                </a:solidFill>
              </a:rPr>
              <a:t>desenvolvidas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75E43F1A-0003-5A4A-E8A9-15AAF882A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30" y="1370197"/>
            <a:ext cx="3544970" cy="1401174"/>
          </a:xfrm>
          <a:prstGeom prst="rect">
            <a:avLst/>
          </a:prstGeom>
        </p:spPr>
      </p:pic>
      <p:pic>
        <p:nvPicPr>
          <p:cNvPr id="4" name="Imagem 3" descr="Uma imagem com texto, Tipo de letra, captura de ecrã&#10;&#10;Descrição gerada automaticamente">
            <a:extLst>
              <a:ext uri="{FF2B5EF4-FFF2-40B4-BE49-F238E27FC236}">
                <a16:creationId xmlns:a16="http://schemas.microsoft.com/office/drawing/2014/main" id="{FE6EAA8B-6D19-896D-8BE4-3F6EECC6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753" y="1438795"/>
            <a:ext cx="4182051" cy="1263978"/>
          </a:xfrm>
          <a:prstGeom prst="rect">
            <a:avLst/>
          </a:prstGeom>
        </p:spPr>
      </p:pic>
      <p:pic>
        <p:nvPicPr>
          <p:cNvPr id="6" name="Imagem 5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652F7FAE-C126-5297-0B62-1E5B1008F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518" y="1119350"/>
            <a:ext cx="3161405" cy="1989610"/>
          </a:xfrm>
          <a:prstGeom prst="rect">
            <a:avLst/>
          </a:prstGeom>
        </p:spPr>
      </p:pic>
      <p:pic>
        <p:nvPicPr>
          <p:cNvPr id="7" name="Imagem 6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CB944739-61E5-D14B-8478-AAD272AA1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30" y="3108960"/>
            <a:ext cx="2779565" cy="1401174"/>
          </a:xfrm>
          <a:prstGeom prst="rect">
            <a:avLst/>
          </a:prstGeom>
        </p:spPr>
      </p:pic>
      <p:pic>
        <p:nvPicPr>
          <p:cNvPr id="8" name="Imagem 7" descr="Uma imagem com texto, Tipo de letra, captura de ecrã, design&#10;&#10;Descrição gerada automaticamente">
            <a:extLst>
              <a:ext uri="{FF2B5EF4-FFF2-40B4-BE49-F238E27FC236}">
                <a16:creationId xmlns:a16="http://schemas.microsoft.com/office/drawing/2014/main" id="{355412DC-7560-EB37-3578-DED6C15E8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5381" y="3273318"/>
            <a:ext cx="3540383" cy="1236815"/>
          </a:xfrm>
          <a:prstGeom prst="rect">
            <a:avLst/>
          </a:prstGeom>
        </p:spPr>
      </p:pic>
      <p:pic>
        <p:nvPicPr>
          <p:cNvPr id="9" name="Imagem 8" descr="Uma imagem com texto, Tipo de letra, captura de ecrã&#10;&#10;Descrição gerada automaticamente">
            <a:extLst>
              <a:ext uri="{FF2B5EF4-FFF2-40B4-BE49-F238E27FC236}">
                <a16:creationId xmlns:a16="http://schemas.microsoft.com/office/drawing/2014/main" id="{08A97C0D-6B3D-0577-18B5-B5A557A43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7386" y="3444248"/>
            <a:ext cx="3783199" cy="1236815"/>
          </a:xfrm>
          <a:prstGeom prst="rect">
            <a:avLst/>
          </a:prstGeom>
        </p:spPr>
      </p:pic>
      <p:pic>
        <p:nvPicPr>
          <p:cNvPr id="10" name="Imagem 9" descr="Uma imagem com texto, Tipo de letra, captura de ecrã&#10;&#10;Descrição gerada automaticamente">
            <a:extLst>
              <a:ext uri="{FF2B5EF4-FFF2-40B4-BE49-F238E27FC236}">
                <a16:creationId xmlns:a16="http://schemas.microsoft.com/office/drawing/2014/main" id="{47E17BFE-E42A-F479-6757-3F9F75864E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3378" y="5172722"/>
            <a:ext cx="4533210" cy="1401174"/>
          </a:xfrm>
          <a:prstGeom prst="rect">
            <a:avLst/>
          </a:prstGeom>
        </p:spPr>
      </p:pic>
      <p:pic>
        <p:nvPicPr>
          <p:cNvPr id="11" name="Imagem 10" descr="Uma imagem com texto, Tipo de letra, captura de ecrã&#10;&#10;Descrição gerada automaticamente">
            <a:extLst>
              <a:ext uri="{FF2B5EF4-FFF2-40B4-BE49-F238E27FC236}">
                <a16:creationId xmlns:a16="http://schemas.microsoft.com/office/drawing/2014/main" id="{4367FB30-A398-3E30-15CD-4D92E631C9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7334" y="5258562"/>
            <a:ext cx="4126964" cy="126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74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506" y="1235887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Programação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lógica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aplicação</a:t>
            </a:r>
            <a:endParaRPr lang="en-US" sz="5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577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61" y="381935"/>
            <a:ext cx="5146849" cy="5974414"/>
          </a:xfrm>
        </p:spPr>
        <p:txBody>
          <a:bodyPr anchor="ctr">
            <a:normAutofit/>
          </a:bodyPr>
          <a:lstStyle/>
          <a:p>
            <a:r>
              <a:rPr lang="pt-PT" sz="5600" dirty="0">
                <a:solidFill>
                  <a:srgbClr val="FFFFFF"/>
                </a:solidFill>
              </a:rPr>
              <a:t>Maiores problemas no desenvolvimento da lógica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27DA6C0C-7F01-3B50-D386-9497E6A8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804" y="381935"/>
            <a:ext cx="4995591" cy="6201745"/>
          </a:xfrm>
        </p:spPr>
        <p:txBody>
          <a:bodyPr anchor="ctr">
            <a:normAutofit/>
          </a:bodyPr>
          <a:lstStyle/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O maior problema foi fazer a lógica para verificar as conquistas e atribuir as mesmas caso o utilizador ainda não as possua, pelo que existem várias conquistas diferentes;</a:t>
            </a:r>
          </a:p>
          <a:p>
            <a:endParaRPr lang="pt-PT" sz="22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Fazer um método que guardasse a resposta atual do utilizador num teste quiz quando ele clicasse no botão de voltar á pergunta anterior também se mostrou como um grande obstáculo;</a:t>
            </a:r>
          </a:p>
          <a:p>
            <a:endParaRPr lang="pt-PT" sz="22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Adicionalmente, a lógica para verificar a correspondência dos dados do login também foi um breve obstáculo, mas mais facilmente ultrapassado que os demais.</a:t>
            </a:r>
          </a:p>
        </p:txBody>
      </p:sp>
    </p:spTree>
    <p:extLst>
      <p:ext uri="{BB962C8B-B14F-4D97-AF65-F5344CB8AC3E}">
        <p14:creationId xmlns:p14="http://schemas.microsoft.com/office/powerpoint/2010/main" val="4025891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61" y="381935"/>
            <a:ext cx="5146849" cy="5974414"/>
          </a:xfrm>
        </p:spPr>
        <p:txBody>
          <a:bodyPr anchor="ctr">
            <a:normAutofit/>
          </a:bodyPr>
          <a:lstStyle/>
          <a:p>
            <a:r>
              <a:rPr lang="pt-PT" sz="5600" dirty="0">
                <a:solidFill>
                  <a:srgbClr val="FFFFFF"/>
                </a:solidFill>
              </a:rPr>
              <a:t>Esquema da lógica para a navegação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27DA6C0C-7F01-3B50-D386-9497E6A8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804" y="147485"/>
            <a:ext cx="4995591" cy="6710516"/>
          </a:xfrm>
        </p:spPr>
        <p:txBody>
          <a:bodyPr anchor="ctr">
            <a:normAutofit lnSpcReduction="10000"/>
          </a:bodyPr>
          <a:lstStyle/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O utilizador precisará de fazer o registo no aplicativo, criando uma conta e fazendo o login;</a:t>
            </a:r>
          </a:p>
          <a:p>
            <a:endParaRPr lang="pt-PT" sz="1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Depois poderá navegar entre as 5 opções presentes na barra de navegação (perfil, histórico, </a:t>
            </a:r>
            <a:r>
              <a:rPr lang="pt-PT" sz="2200" dirty="0" err="1">
                <a:solidFill>
                  <a:schemeClr val="tx1">
                    <a:alpha val="80000"/>
                  </a:schemeClr>
                </a:solidFill>
              </a:rPr>
              <a:t>home</a:t>
            </a:r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, loja e definições);</a:t>
            </a:r>
          </a:p>
          <a:p>
            <a:pPr marL="0" indent="0">
              <a:buNone/>
            </a:pPr>
            <a:endParaRPr lang="pt-PT" sz="1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Pode verificar no perfil as suas conquistas obtidas e por obter;</a:t>
            </a:r>
          </a:p>
          <a:p>
            <a:pPr marL="0" indent="0">
              <a:buNone/>
            </a:pPr>
            <a:endParaRPr lang="pt-PT" sz="1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Pode iniciar um teste quiz;</a:t>
            </a:r>
          </a:p>
          <a:p>
            <a:endParaRPr lang="pt-PT" sz="1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Pode comprar </a:t>
            </a:r>
            <a:r>
              <a:rPr lang="pt-PT" sz="2200" dirty="0" err="1">
                <a:solidFill>
                  <a:schemeClr val="tx1">
                    <a:alpha val="80000"/>
                  </a:schemeClr>
                </a:solidFill>
              </a:rPr>
              <a:t>merch</a:t>
            </a:r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 do jogo na loja;</a:t>
            </a:r>
          </a:p>
          <a:p>
            <a:pPr marL="0" indent="0">
              <a:buNone/>
            </a:pPr>
            <a:endParaRPr lang="pt-PT" sz="1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Pode apagar a informação que o mesmo possui no aplicativo;</a:t>
            </a:r>
          </a:p>
          <a:p>
            <a:pPr marL="0" indent="0">
              <a:buNone/>
            </a:pPr>
            <a:endParaRPr lang="pt-PT" sz="15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Pode efetuar o </a:t>
            </a:r>
            <a:r>
              <a:rPr lang="pt-PT" sz="2200" dirty="0" err="1">
                <a:solidFill>
                  <a:schemeClr val="tx1">
                    <a:alpha val="80000"/>
                  </a:schemeClr>
                </a:solidFill>
              </a:rPr>
              <a:t>logout</a:t>
            </a:r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 do mesmo.</a:t>
            </a:r>
          </a:p>
        </p:txBody>
      </p:sp>
    </p:spTree>
    <p:extLst>
      <p:ext uri="{BB962C8B-B14F-4D97-AF65-F5344CB8AC3E}">
        <p14:creationId xmlns:p14="http://schemas.microsoft.com/office/powerpoint/2010/main" val="3295596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61" y="381935"/>
            <a:ext cx="5146849" cy="5974414"/>
          </a:xfrm>
        </p:spPr>
        <p:txBody>
          <a:bodyPr anchor="ctr">
            <a:normAutofit/>
          </a:bodyPr>
          <a:lstStyle/>
          <a:p>
            <a:r>
              <a:rPr lang="pt-PT" sz="5600" dirty="0">
                <a:solidFill>
                  <a:srgbClr val="FFFFFF"/>
                </a:solidFill>
              </a:rPr>
              <a:t>Utilidades obtidas pela lógica desenvolvida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27DA6C0C-7F01-3B50-D386-9497E6A8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0629" y="0"/>
            <a:ext cx="5274028" cy="6480441"/>
          </a:xfrm>
        </p:spPr>
        <p:txBody>
          <a:bodyPr anchor="ctr">
            <a:normAutofit/>
          </a:bodyPr>
          <a:lstStyle/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O utilizador pode voltar atrás nas perguntas respondidas, já que elas estão conectadas, sendo os dados guardados;</a:t>
            </a:r>
          </a:p>
          <a:p>
            <a:endParaRPr lang="pt-PT" sz="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As perguntas e a ordem das respostas são sempre aleatória para não ser repetitivo;</a:t>
            </a:r>
          </a:p>
          <a:p>
            <a:endParaRPr lang="pt-PT" sz="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Cada pergunta possui guardada com um elemento na base de dados a resposta correta;</a:t>
            </a:r>
          </a:p>
          <a:p>
            <a:endParaRPr lang="pt-PT" sz="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Depois de um teste quiz, o aplicativo parabeniza o utilizador dizendo quantas respostas foram acertadas;</a:t>
            </a:r>
          </a:p>
          <a:p>
            <a:endParaRPr lang="pt-PT" sz="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As conquistas obtidas aparecem com cor diferente das que estão por obter;</a:t>
            </a:r>
          </a:p>
          <a:p>
            <a:endParaRPr lang="pt-PT" sz="8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200" dirty="0">
                <a:solidFill>
                  <a:schemeClr val="tx1">
                    <a:alpha val="80000"/>
                  </a:schemeClr>
                </a:solidFill>
              </a:rPr>
              <a:t>O utilizador é recompensado com moedas por se “dar bem” num teste quiz;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C75849-77DB-D481-8BE3-26A9D915B1C9}"/>
              </a:ext>
            </a:extLst>
          </p:cNvPr>
          <p:cNvSpPr txBox="1"/>
          <p:nvPr/>
        </p:nvSpPr>
        <p:spPr>
          <a:xfrm>
            <a:off x="10980325" y="6169617"/>
            <a:ext cx="508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solidFill>
                  <a:schemeClr val="tx1">
                    <a:alpha val="80000"/>
                  </a:schemeClr>
                </a:solidFill>
              </a:rPr>
              <a:t>…</a:t>
            </a:r>
            <a:endParaRPr lang="pt-PT" sz="3200" b="1" dirty="0"/>
          </a:p>
        </p:txBody>
      </p:sp>
    </p:spTree>
    <p:extLst>
      <p:ext uri="{BB962C8B-B14F-4D97-AF65-F5344CB8AC3E}">
        <p14:creationId xmlns:p14="http://schemas.microsoft.com/office/powerpoint/2010/main" val="255792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807999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Revisão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aplicação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desktop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8641718C-75CF-700D-403F-1401E83D221B}"/>
              </a:ext>
            </a:extLst>
          </p:cNvPr>
          <p:cNvSpPr/>
          <p:nvPr/>
        </p:nvSpPr>
        <p:spPr>
          <a:xfrm>
            <a:off x="1021731" y="3457136"/>
            <a:ext cx="254206" cy="21914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4365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807999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Testes com a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aplicação</a:t>
            </a:r>
            <a:endParaRPr lang="en-US" sz="5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9576EE9E-F35D-FB03-48C6-7FC88C1D7C9B}"/>
              </a:ext>
            </a:extLst>
          </p:cNvPr>
          <p:cNvSpPr/>
          <p:nvPr/>
        </p:nvSpPr>
        <p:spPr>
          <a:xfrm>
            <a:off x="1021731" y="3457136"/>
            <a:ext cx="254206" cy="21914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079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61" y="381935"/>
            <a:ext cx="5146849" cy="5974414"/>
          </a:xfrm>
        </p:spPr>
        <p:txBody>
          <a:bodyPr anchor="ctr">
            <a:normAutofit/>
          </a:bodyPr>
          <a:lstStyle/>
          <a:p>
            <a:pPr algn="ctr"/>
            <a:r>
              <a:rPr lang="pt-PT" sz="5600" dirty="0">
                <a:solidFill>
                  <a:srgbClr val="FFFFFF"/>
                </a:solidFill>
              </a:rPr>
              <a:t>Teste 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27DA6C0C-7F01-3B50-D386-9497E6A8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804" y="381935"/>
            <a:ext cx="4995591" cy="6201745"/>
          </a:xfrm>
        </p:spPr>
        <p:txBody>
          <a:bodyPr anchor="ctr">
            <a:normAutofit/>
          </a:bodyPr>
          <a:lstStyle/>
          <a:p>
            <a:r>
              <a:rPr lang="pt-PT" sz="2400" dirty="0">
                <a:solidFill>
                  <a:schemeClr val="tx1">
                    <a:alpha val="80000"/>
                  </a:schemeClr>
                </a:solidFill>
              </a:rPr>
              <a:t>O colega Rafael Picareta foi o primeiro utilizador;</a:t>
            </a: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400" dirty="0">
                <a:solidFill>
                  <a:schemeClr val="tx1">
                    <a:alpha val="80000"/>
                  </a:schemeClr>
                </a:solidFill>
              </a:rPr>
              <a:t>Obteve resultados bastante espectáveis, demorando a quantidade de tempo e </a:t>
            </a:r>
            <a:r>
              <a:rPr lang="pt-PT" sz="2400" dirty="0" err="1">
                <a:solidFill>
                  <a:schemeClr val="tx1">
                    <a:alpha val="80000"/>
                  </a:schemeClr>
                </a:solidFill>
              </a:rPr>
              <a:t>clickes</a:t>
            </a:r>
            <a:r>
              <a:rPr lang="pt-PT" sz="2400" dirty="0">
                <a:solidFill>
                  <a:schemeClr val="tx1">
                    <a:alpha val="80000"/>
                  </a:schemeClr>
                </a:solidFill>
              </a:rPr>
              <a:t> que esperávamos;</a:t>
            </a: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400" dirty="0">
                <a:solidFill>
                  <a:schemeClr val="tx1">
                    <a:alpha val="80000"/>
                  </a:schemeClr>
                </a:solidFill>
              </a:rPr>
              <a:t>Com este teste, concluímos que o colega julgou que o aplicativo possuía uma navegação simples e clara, que foi o nosso objetivo.</a:t>
            </a:r>
          </a:p>
        </p:txBody>
      </p:sp>
    </p:spTree>
    <p:extLst>
      <p:ext uri="{BB962C8B-B14F-4D97-AF65-F5344CB8AC3E}">
        <p14:creationId xmlns:p14="http://schemas.microsoft.com/office/powerpoint/2010/main" val="714888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61" y="381935"/>
            <a:ext cx="5146849" cy="5974414"/>
          </a:xfrm>
        </p:spPr>
        <p:txBody>
          <a:bodyPr anchor="ctr">
            <a:normAutofit/>
          </a:bodyPr>
          <a:lstStyle/>
          <a:p>
            <a:pPr algn="ctr"/>
            <a:r>
              <a:rPr lang="pt-PT" sz="5600" dirty="0">
                <a:solidFill>
                  <a:srgbClr val="FFFFFF"/>
                </a:solidFill>
              </a:rPr>
              <a:t>Teste 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27DA6C0C-7F01-3B50-D386-9497E6A8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804" y="381935"/>
            <a:ext cx="4995591" cy="6201745"/>
          </a:xfrm>
        </p:spPr>
        <p:txBody>
          <a:bodyPr anchor="ctr">
            <a:normAutofit/>
          </a:bodyPr>
          <a:lstStyle/>
          <a:p>
            <a:r>
              <a:rPr lang="pt-PT" sz="2400" dirty="0">
                <a:solidFill>
                  <a:schemeClr val="tx1">
                    <a:alpha val="80000"/>
                  </a:schemeClr>
                </a:solidFill>
              </a:rPr>
              <a:t>O colega João foi o segundo utilizador;</a:t>
            </a: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400" dirty="0">
                <a:solidFill>
                  <a:schemeClr val="tx1">
                    <a:alpha val="80000"/>
                  </a:schemeClr>
                </a:solidFill>
              </a:rPr>
              <a:t>Obteve resultados bastante espectáveis, muito similares aos resultados do primeiro utilizador;</a:t>
            </a: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400" dirty="0">
                <a:solidFill>
                  <a:schemeClr val="tx1">
                    <a:alpha val="80000"/>
                  </a:schemeClr>
                </a:solidFill>
              </a:rPr>
              <a:t>Com este teste, mais uma vez concluímos que o colega julgou que o aplicativo possuía uma navegação simples e clara o que fortaleceu a ideia que a navegação está clara.</a:t>
            </a:r>
          </a:p>
        </p:txBody>
      </p:sp>
    </p:spTree>
    <p:extLst>
      <p:ext uri="{BB962C8B-B14F-4D97-AF65-F5344CB8AC3E}">
        <p14:creationId xmlns:p14="http://schemas.microsoft.com/office/powerpoint/2010/main" val="1604180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376826"/>
            <a:ext cx="9147940" cy="23372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Página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web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desenvolvida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screencast do website e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aplicação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android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CA8ECEAA-2928-CE23-25B9-1C39BC9D0F4A}"/>
              </a:ext>
            </a:extLst>
          </p:cNvPr>
          <p:cNvSpPr/>
          <p:nvPr/>
        </p:nvSpPr>
        <p:spPr>
          <a:xfrm>
            <a:off x="1021731" y="3457136"/>
            <a:ext cx="254206" cy="21914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3045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61" y="381935"/>
            <a:ext cx="5146849" cy="5974414"/>
          </a:xfrm>
        </p:spPr>
        <p:txBody>
          <a:bodyPr anchor="ctr">
            <a:normAutofit/>
          </a:bodyPr>
          <a:lstStyle/>
          <a:p>
            <a:pPr algn="ctr"/>
            <a:r>
              <a:rPr lang="pt-PT" sz="5600" dirty="0">
                <a:solidFill>
                  <a:srgbClr val="FFFFFF"/>
                </a:solidFill>
              </a:rPr>
              <a:t>Página web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27DA6C0C-7F01-3B50-D386-9497E6A8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3583" y="331837"/>
            <a:ext cx="5101705" cy="6489290"/>
          </a:xfrm>
        </p:spPr>
        <p:txBody>
          <a:bodyPr anchor="ctr">
            <a:normAutofit/>
          </a:bodyPr>
          <a:lstStyle/>
          <a:p>
            <a:r>
              <a:rPr lang="pt-PT" sz="2400" dirty="0">
                <a:solidFill>
                  <a:schemeClr val="tx1">
                    <a:alpha val="80000"/>
                  </a:schemeClr>
                </a:solidFill>
              </a:rPr>
              <a:t>A página web possui como objetivo publicitar o aplicativo android desenvolvido;</a:t>
            </a: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400" dirty="0">
                <a:solidFill>
                  <a:schemeClr val="tx1">
                    <a:alpha val="80000"/>
                  </a:schemeClr>
                </a:solidFill>
              </a:rPr>
              <a:t>Possui toda a informação considerada necessária para utilizadores novos que o descubram;</a:t>
            </a: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pt-PT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400" dirty="0">
                <a:solidFill>
                  <a:schemeClr val="tx1">
                    <a:alpha val="80000"/>
                  </a:schemeClr>
                </a:solidFill>
              </a:rPr>
              <a:t>Embora seja um website simples, possui ainda imagens demonstrativas e alguns tópicos presentes.</a:t>
            </a:r>
          </a:p>
        </p:txBody>
      </p:sp>
    </p:spTree>
    <p:extLst>
      <p:ext uri="{BB962C8B-B14F-4D97-AF65-F5344CB8AC3E}">
        <p14:creationId xmlns:p14="http://schemas.microsoft.com/office/powerpoint/2010/main" val="2832032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99225"/>
            <a:ext cx="12192000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Screencast do website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creencast website Pootis Quiz">
            <a:hlinkClick r:id="" action="ppaction://media"/>
            <a:extLst>
              <a:ext uri="{FF2B5EF4-FFF2-40B4-BE49-F238E27FC236}">
                <a16:creationId xmlns:a16="http://schemas.microsoft.com/office/drawing/2014/main" id="{05E85849-F5AC-4003-3508-91F37AB670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075" y="774619"/>
            <a:ext cx="10455773" cy="58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99225"/>
            <a:ext cx="12192000" cy="873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Screencast da </a:t>
            </a:r>
            <a:r>
              <a:rPr lang="en-US" sz="4800" dirty="0" err="1">
                <a:solidFill>
                  <a:srgbClr val="FFFFFF"/>
                </a:solidFill>
              </a:rPr>
              <a:t>aplicação</a:t>
            </a:r>
            <a:r>
              <a:rPr lang="en-US" sz="4800" dirty="0">
                <a:solidFill>
                  <a:srgbClr val="FFFFFF"/>
                </a:solidFill>
              </a:rPr>
              <a:t> android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27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creencast aplicação android Pootis QUiz">
            <a:hlinkClick r:id="" action="ppaction://media"/>
            <a:extLst>
              <a:ext uri="{FF2B5EF4-FFF2-40B4-BE49-F238E27FC236}">
                <a16:creationId xmlns:a16="http://schemas.microsoft.com/office/drawing/2014/main" id="{31C0DE49-F254-BC14-C0BF-E7E3952BC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666" y="833184"/>
            <a:ext cx="10606668" cy="596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807999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Concluíndo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FFA054E1-B345-FF71-B9B6-DA42719A8FB7}"/>
              </a:ext>
            </a:extLst>
          </p:cNvPr>
          <p:cNvSpPr/>
          <p:nvPr/>
        </p:nvSpPr>
        <p:spPr>
          <a:xfrm>
            <a:off x="1021731" y="3457136"/>
            <a:ext cx="254206" cy="219144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265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3" y="381935"/>
            <a:ext cx="5283432" cy="5974414"/>
          </a:xfrm>
        </p:spPr>
        <p:txBody>
          <a:bodyPr anchor="ctr">
            <a:normAutofit/>
          </a:bodyPr>
          <a:lstStyle/>
          <a:p>
            <a:r>
              <a:rPr lang="pt-PT" sz="5800" dirty="0">
                <a:solidFill>
                  <a:srgbClr val="FFFFFF"/>
                </a:solidFill>
              </a:rPr>
              <a:t>Esquema de desenvolvimento da aplicação desktop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35AD6A4-1059-2556-6EBE-18F455DB5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O tema foi o mesmo que o desenvolvido em ambiente android;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Organização do grupo eficiente;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O desenvolvimento ficou dividido da seguinte forma:</a:t>
            </a:r>
          </a:p>
          <a:p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1.   Desenho manual da navegação</a:t>
            </a: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2.   Desenho da base de dados</a:t>
            </a: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3.   Criação dos elementos da base de dados</a:t>
            </a: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4.   Implementação da lógica do aplicativo</a:t>
            </a: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5.   Criação e implementação das perguntas</a:t>
            </a: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6.   Testes com utilizadores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40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4" y="381935"/>
            <a:ext cx="4938164" cy="5974414"/>
          </a:xfrm>
        </p:spPr>
        <p:txBody>
          <a:bodyPr anchor="ctr">
            <a:normAutofit/>
          </a:bodyPr>
          <a:lstStyle/>
          <a:p>
            <a:r>
              <a:rPr lang="pt-PT" sz="5600" dirty="0">
                <a:solidFill>
                  <a:srgbClr val="FFFFFF"/>
                </a:solidFill>
              </a:rPr>
              <a:t>Funcionalidades e dificuldades sentidas na aplicação desktop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88D22E4C-D0C4-E922-83A3-B162A2D6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Funcionalidades para melhorar a experiência do aplicativo:</a:t>
            </a: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1. Aplicação baseada em contas</a:t>
            </a: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2. Diversidade de temas</a:t>
            </a: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3. Menu do administrador</a:t>
            </a: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4. </a:t>
            </a: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TextArt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 com temporizadores</a:t>
            </a: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Dificuldades sentidas no desenvolvimento:</a:t>
            </a: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Respostas ordenadas aleatoriamente</a:t>
            </a:r>
          </a:p>
          <a:p>
            <a:pPr marL="457200" indent="-457200"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Perguntas ordenadas aleatoriamente</a:t>
            </a:r>
          </a:p>
        </p:txBody>
      </p:sp>
    </p:spTree>
    <p:extLst>
      <p:ext uri="{BB962C8B-B14F-4D97-AF65-F5344CB8AC3E}">
        <p14:creationId xmlns:p14="http://schemas.microsoft.com/office/powerpoint/2010/main" val="200302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78" y="1071032"/>
            <a:ext cx="9202334" cy="28965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Organização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trabalho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 ferramentas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aplicação</a:t>
            </a:r>
            <a:r>
              <a:rPr lang="en-US" sz="5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móvel</a:t>
            </a:r>
            <a:endParaRPr lang="en-US" sz="5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729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04" y="381935"/>
            <a:ext cx="4938164" cy="5974414"/>
          </a:xfrm>
        </p:spPr>
        <p:txBody>
          <a:bodyPr anchor="ctr">
            <a:normAutofit/>
          </a:bodyPr>
          <a:lstStyle/>
          <a:p>
            <a:r>
              <a:rPr lang="pt-PT" sz="5600" dirty="0">
                <a:solidFill>
                  <a:srgbClr val="FFFFFF"/>
                </a:solidFill>
              </a:rPr>
              <a:t>Organização e ferramentas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88D22E4C-D0C4-E922-83A3-B162A2D6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804" y="381935"/>
            <a:ext cx="4995591" cy="6201745"/>
          </a:xfrm>
        </p:spPr>
        <p:txBody>
          <a:bodyPr anchor="ctr">
            <a:normAutofit/>
          </a:bodyPr>
          <a:lstStyle/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Conseguiu-se obter uma comunicação eficiente e clara, semelhante à do projeto anterior;</a:t>
            </a: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As tarefas ficaram relativamente bem organizadas;</a:t>
            </a:r>
          </a:p>
          <a:p>
            <a:pPr marL="0" indent="0">
              <a:buNone/>
            </a:pPr>
            <a:endParaRPr lang="pt-P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Ferramentas utilizadas: 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Discord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 (comunicação)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Github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 (ficheiros)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Word (relatório)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Illustrator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 (protótipo e ícones)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Figma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 (protótipo)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OBS </a:t>
            </a: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Studio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 (</a:t>
            </a: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screencast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pt-PT" sz="2000" dirty="0" err="1">
                <a:solidFill>
                  <a:schemeClr val="tx1">
                    <a:alpha val="80000"/>
                  </a:schemeClr>
                </a:solidFill>
              </a:rPr>
              <a:t>Dbdiagram</a:t>
            </a:r>
            <a:r>
              <a:rPr lang="pt-PT" sz="2000" dirty="0">
                <a:solidFill>
                  <a:schemeClr val="tx1">
                    <a:alpha val="80000"/>
                  </a:schemeClr>
                </a:solidFill>
              </a:rPr>
              <a:t> (conceção da base de dados)</a:t>
            </a:r>
          </a:p>
        </p:txBody>
      </p:sp>
    </p:spTree>
    <p:extLst>
      <p:ext uri="{BB962C8B-B14F-4D97-AF65-F5344CB8AC3E}">
        <p14:creationId xmlns:p14="http://schemas.microsoft.com/office/powerpoint/2010/main" val="2620509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0A5AD3-3701-802C-CC39-E67D95D8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807999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dirty="0" err="1">
                <a:solidFill>
                  <a:srgbClr val="FFFFFF"/>
                </a:solidFill>
              </a:rPr>
              <a:t>Análise</a:t>
            </a:r>
            <a:r>
              <a:rPr lang="en-US" sz="5600" b="1" dirty="0">
                <a:solidFill>
                  <a:srgbClr val="FFFFFF"/>
                </a:solidFill>
              </a:rPr>
              <a:t> do </a:t>
            </a:r>
            <a:r>
              <a:rPr lang="en-US" sz="5600" b="1" dirty="0" err="1">
                <a:solidFill>
                  <a:srgbClr val="FFFFFF"/>
                </a:solidFill>
              </a:rPr>
              <a:t>problema</a:t>
            </a:r>
            <a:endParaRPr lang="en-US" sz="5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7420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1346</Words>
  <Application>Microsoft Office PowerPoint</Application>
  <PresentationFormat>Ecrã Panorâmico</PresentationFormat>
  <Paragraphs>222</Paragraphs>
  <Slides>47</Slides>
  <Notes>14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47</vt:i4>
      </vt:variant>
    </vt:vector>
  </HeadingPairs>
  <TitlesOfParts>
    <vt:vector size="53" baseType="lpstr">
      <vt:lpstr>Abadi</vt:lpstr>
      <vt:lpstr>Arial</vt:lpstr>
      <vt:lpstr>Bahnschrift Light SemiCondensed</vt:lpstr>
      <vt:lpstr>Calibri</vt:lpstr>
      <vt:lpstr>Calibri Light</vt:lpstr>
      <vt:lpstr>Tema do Office</vt:lpstr>
      <vt:lpstr>Aplicação de Quiz</vt:lpstr>
      <vt:lpstr>Introdução</vt:lpstr>
      <vt:lpstr>Introdução e objetivos do aplicativo</vt:lpstr>
      <vt:lpstr>Revisão da aplicação desktop</vt:lpstr>
      <vt:lpstr>Esquema de desenvolvimento da aplicação desktop</vt:lpstr>
      <vt:lpstr>Funcionalidades e dificuldades sentidas na aplicação desktop</vt:lpstr>
      <vt:lpstr>Organização do trabalho e ferramentas na aplicação móvel</vt:lpstr>
      <vt:lpstr>Organização e ferramentas</vt:lpstr>
      <vt:lpstr>Análise do problema</vt:lpstr>
      <vt:lpstr>Possíveis problemas das funcionalidades</vt:lpstr>
      <vt:lpstr>Análise de sistemas semelhantes</vt:lpstr>
      <vt:lpstr>Apresentação do PowerPoint</vt:lpstr>
      <vt:lpstr>Apresentação do PowerPoint</vt:lpstr>
      <vt:lpstr>Caracterização dos utilizadores e cenários de utilização</vt:lpstr>
      <vt:lpstr>Persona 1</vt:lpstr>
      <vt:lpstr>Cenário 1</vt:lpstr>
      <vt:lpstr>Funcionalidades da aplicação</vt:lpstr>
      <vt:lpstr>Sistema de contas</vt:lpstr>
      <vt:lpstr>Histórico</vt:lpstr>
      <vt:lpstr>Desenho da interface da aplicação</vt:lpstr>
      <vt:lpstr>Menu Terms</vt:lpstr>
      <vt:lpstr>Menu Login</vt:lpstr>
      <vt:lpstr>Menu Register</vt:lpstr>
      <vt:lpstr>Menu Home</vt:lpstr>
      <vt:lpstr>Menu Profile</vt:lpstr>
      <vt:lpstr>Menu Scores</vt:lpstr>
      <vt:lpstr>Menu Shop</vt:lpstr>
      <vt:lpstr>Menu Settings</vt:lpstr>
      <vt:lpstr>Menu Question</vt:lpstr>
      <vt:lpstr>Menu Final Score</vt:lpstr>
      <vt:lpstr>Desenho da base de dados</vt:lpstr>
      <vt:lpstr>Desenho conceptual da base de dados</vt:lpstr>
      <vt:lpstr>Conceção da base de dados</vt:lpstr>
      <vt:lpstr>Exemplos de queries utilizadas</vt:lpstr>
      <vt:lpstr>Tabelas desenvolvidas</vt:lpstr>
      <vt:lpstr>Programação da lógica da aplicação</vt:lpstr>
      <vt:lpstr>Maiores problemas no desenvolvimento da lógica</vt:lpstr>
      <vt:lpstr>Esquema da lógica para a navegação</vt:lpstr>
      <vt:lpstr>Utilidades obtidas pela lógica desenvolvida</vt:lpstr>
      <vt:lpstr>Testes com a aplicação</vt:lpstr>
      <vt:lpstr>Teste 1</vt:lpstr>
      <vt:lpstr>Teste 2</vt:lpstr>
      <vt:lpstr>Página web desenvolvida e screencast do website e aplicação android</vt:lpstr>
      <vt:lpstr>Página web</vt:lpstr>
      <vt:lpstr>Screencast do website</vt:lpstr>
      <vt:lpstr>Screencast da aplicação android</vt:lpstr>
      <vt:lpstr>Concluíndo…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de Grupo II</dc:title>
  <dc:creator>Martim Rafael Modesto Fragoso de Alves Dias</dc:creator>
  <cp:lastModifiedBy>Martim Dias</cp:lastModifiedBy>
  <cp:revision>32</cp:revision>
  <dcterms:created xsi:type="dcterms:W3CDTF">2023-07-11T21:56:27Z</dcterms:created>
  <dcterms:modified xsi:type="dcterms:W3CDTF">2023-07-20T09:49:04Z</dcterms:modified>
</cp:coreProperties>
</file>